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45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02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7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B16F6-8DD2-4A39-97D8-E6ED59C673A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en-IN" sz="6000" b="1"/>
              <a:t>PURNEA UNIVERSITY, PURNIA</a:t>
            </a:r>
            <a:endParaRPr lang="en-GB" sz="6000" b="1"/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lstStyle/>
          <a:p>
            <a:pPr marL="0" indent="0">
              <a:buNone/>
            </a:pPr>
            <a:r>
              <a:rPr lang="en-GB" altLang="en-US" sz="3600" b="1"/>
              <a:t>                  </a:t>
            </a:r>
            <a:r>
              <a:rPr lang="en-US" altLang="en-IN" sz="3600" b="1"/>
              <a:t>  </a:t>
            </a:r>
            <a:r>
              <a:rPr lang="en-GB" altLang="en-US" sz="3600" b="1"/>
              <a:t>             </a:t>
            </a:r>
            <a:r>
              <a:rPr lang="en-US" altLang="en-IN" sz="3600" b="1"/>
              <a:t>         </a:t>
            </a:r>
            <a:r>
              <a:rPr lang="en-GB" altLang="en-US" sz="3600" b="1"/>
              <a:t>SUB </a:t>
            </a:r>
            <a:r>
              <a:rPr lang="en-US" altLang="en-IN" sz="3600" b="1"/>
              <a:t>- MEDIEVAL INDIAN</a:t>
            </a:r>
            <a:r>
              <a:rPr lang="en-GB" altLang="en-US" sz="3600" b="1"/>
              <a:t>  HISTORY                                                                           </a:t>
            </a:r>
            <a:r>
              <a:rPr lang="en-US" altLang="en-IN" sz="3600" b="1"/>
              <a:t>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</a:t>
            </a:r>
            <a:r>
              <a:rPr lang="en-GB" altLang="en-US" sz="3600" b="1"/>
              <a:t>  </a:t>
            </a:r>
            <a:r>
              <a:rPr lang="en-US" altLang="en-IN" sz="3600" b="1"/>
              <a:t>           D P- ll (H) paper 3    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</a:t>
            </a:r>
            <a:r>
              <a:rPr lang="en-GB" altLang="en-US" sz="3600" b="1"/>
              <a:t>               </a:t>
            </a:r>
            <a:r>
              <a:rPr lang="en-US" altLang="en-IN" sz="3600" b="1"/>
              <a:t> </a:t>
            </a:r>
            <a:r>
              <a:rPr lang="en-GB" altLang="en-US" sz="3600" b="1"/>
              <a:t>Topic - </a:t>
            </a:r>
            <a:r>
              <a:rPr lang="en-IN" altLang="en-US" sz="3600" b="1"/>
              <a:t>मराठा</a:t>
            </a:r>
            <a:r>
              <a:rPr lang="en-US" altLang="en-IN" sz="3600" b="1"/>
              <a:t> </a:t>
            </a:r>
            <a:r>
              <a:rPr lang="en-IN" altLang="en-IN" sz="3600" b="1"/>
              <a:t>राज्य</a:t>
            </a:r>
            <a:r>
              <a:rPr lang="en-US" altLang="en-IN" sz="3600" b="1"/>
              <a:t>- </a:t>
            </a:r>
            <a:r>
              <a:rPr lang="en-IN" altLang="en-IN" sz="3600" b="1"/>
              <a:t>शिवाजी</a:t>
            </a:r>
            <a:r>
              <a:rPr lang="en-US" altLang="en-IN" sz="3600" b="1"/>
              <a:t> </a:t>
            </a:r>
            <a:r>
              <a:rPr lang="en-IN" altLang="en-IN" sz="3600" b="1"/>
              <a:t>की</a:t>
            </a:r>
            <a:r>
              <a:rPr lang="en-US" altLang="en-IN" sz="3600" b="1"/>
              <a:t> </a:t>
            </a:r>
            <a:r>
              <a:rPr lang="en-IN" altLang="en-IN" sz="3600" b="1"/>
              <a:t>उपलब्धि</a:t>
            </a:r>
            <a:r>
              <a:rPr lang="en-US" altLang="en-IN" sz="3600" b="1"/>
              <a:t>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</a:t>
            </a:r>
            <a:r>
              <a:rPr lang="en-GB" altLang="en-US" sz="3600" b="1"/>
              <a:t>Lecture - </a:t>
            </a:r>
            <a:r>
              <a:rPr lang="en-US" altLang="en-IN" sz="3600" b="1"/>
              <a:t>20</a:t>
            </a:r>
            <a:r>
              <a:rPr lang="en-GB" altLang="en-US" sz="3600" b="1"/>
              <a:t>      </a:t>
            </a:r>
            <a:r>
              <a:rPr lang="en-US" altLang="en-IN" sz="3600" b="1"/>
              <a:t>      </a:t>
            </a:r>
            <a:r>
              <a:rPr lang="en-GB" altLang="en-US" sz="3600" b="1"/>
              <a:t>Date - </a:t>
            </a:r>
            <a:r>
              <a:rPr lang="en-US" altLang="en-IN" sz="3600" b="1"/>
              <a:t>21</a:t>
            </a:r>
            <a:r>
              <a:rPr lang="en-GB" altLang="en-US" sz="3600" b="1"/>
              <a:t> - 04 - 2020</a:t>
            </a:r>
            <a:endParaRPr lang="zh-CN" altLang="en-US" b="1"/>
          </a:p>
          <a:p>
            <a:pPr marL="0" indent="0">
              <a:buNone/>
            </a:pPr>
            <a:endParaRPr lang="zh-CN" altLang="en-US" b="1"/>
          </a:p>
          <a:p>
            <a:pPr marL="0" indent="0">
              <a:buNone/>
            </a:pPr>
            <a:r>
              <a:rPr lang="en-GB" altLang="en-US" sz="3600" b="1"/>
              <a:t>                                                                       Presented</a:t>
            </a:r>
            <a:r>
              <a:rPr lang="en-US" altLang="en-IN" sz="3600" b="1"/>
              <a:t> </a:t>
            </a:r>
            <a:r>
              <a:rPr lang="en-GB" altLang="en-US" sz="3600" b="1"/>
              <a:t>By                                                                                 </a:t>
            </a:r>
            <a:r>
              <a:rPr lang="en-US" altLang="en-IN" sz="3600" b="1"/>
              <a:t>  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                                      </a:t>
            </a:r>
            <a:r>
              <a:rPr lang="en-GB" altLang="en-US" sz="3600" b="1"/>
              <a:t>Bijay kumar </a:t>
            </a:r>
            <a:r>
              <a:rPr lang="en-US" altLang="en-IN" sz="3600" b="1"/>
              <a:t>      </a:t>
            </a:r>
            <a:r>
              <a:rPr lang="en-GB" altLang="en-US" sz="3600" b="1"/>
              <a:t>                                                                                              </a:t>
            </a:r>
            <a:r>
              <a:rPr lang="en-US" altLang="en-IN" sz="3600" b="1"/>
              <a:t>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                                      </a:t>
            </a:r>
            <a:r>
              <a:rPr lang="en-GB" altLang="en-US" sz="3600" b="1"/>
              <a:t>Dept. Of  History                                                                                                          </a:t>
            </a:r>
            <a:r>
              <a:rPr lang="en-US" altLang="en-IN" sz="3600" b="1"/>
              <a:t>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                                      </a:t>
            </a:r>
            <a:r>
              <a:rPr lang="en-GB" altLang="en-US" sz="3600" b="1"/>
              <a:t>Purnea college , purni</a:t>
            </a:r>
            <a:r>
              <a:rPr lang="en-US" altLang="en-IN" sz="3600" b="1"/>
              <a:t>a</a:t>
            </a:r>
            <a:r>
              <a:rPr lang="en-GB" altLang="en-US" sz="3600" b="1"/>
              <a:t>                                                                                       </a:t>
            </a:r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6400" b="1"/>
              <a:t>मराठा</a:t>
            </a:r>
            <a:r>
              <a:rPr lang="en-US" altLang="en-IN" sz="6400" b="1"/>
              <a:t> </a:t>
            </a:r>
            <a:r>
              <a:rPr lang="en-IN" altLang="en-IN" sz="6400" b="1"/>
              <a:t>राज्य</a:t>
            </a:r>
            <a:r>
              <a:rPr lang="en-US" altLang="en-IN" sz="6400" b="1"/>
              <a:t>- </a:t>
            </a:r>
            <a:r>
              <a:rPr lang="en-IN" altLang="en-IN" sz="6400" b="1"/>
              <a:t>शिवाजी</a:t>
            </a:r>
            <a:r>
              <a:rPr lang="en-US" altLang="en-IN" sz="6400" b="1"/>
              <a:t> </a:t>
            </a:r>
            <a:r>
              <a:rPr lang="en-IN" altLang="en-IN" sz="6400" b="1"/>
              <a:t>की</a:t>
            </a:r>
            <a:r>
              <a:rPr lang="en-US" altLang="en-IN" sz="6400" b="1"/>
              <a:t> </a:t>
            </a:r>
            <a:r>
              <a:rPr lang="en-IN" altLang="en-IN" sz="6400" b="1"/>
              <a:t>उपलब्धि</a:t>
            </a:r>
            <a:endParaRPr lang="en-GB" sz="6400" b="1"/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000" b="1"/>
              <a:t> </a:t>
            </a:r>
            <a:r>
              <a:rPr lang="en-GB" altLang="en-US" sz="4000" b="1"/>
              <a:t>बीजापुर के सुल्तान</a:t>
            </a:r>
            <a:r>
              <a:rPr lang="en-US" altLang="en-IN" sz="4000" b="1"/>
              <a:t>, </a:t>
            </a:r>
            <a:r>
              <a:rPr lang="en-US" altLang="en-US" sz="4000" b="1"/>
              <a:t>गोवा के पुर्तगालियों</a:t>
            </a:r>
            <a:r>
              <a:rPr lang="en-US" altLang="en-IN" sz="4000" b="1"/>
              <a:t>,</a:t>
            </a:r>
            <a:r>
              <a:rPr lang="en-US" altLang="en-US" sz="4000" b="1"/>
              <a:t> मुगलों और जंजीरा के समुद्री डाकुओं के प्रबल विरोध के बावजूद शिवाजी ने दक्षिण भारत में एक स्वतंत्र हिंदू राज्य मराठा राज्य की स्थापना की</a:t>
            </a:r>
            <a:r>
              <a:rPr lang="en-IN" altLang="en-US" sz="4000" b="1"/>
              <a:t>।</a:t>
            </a:r>
            <a:r>
              <a:rPr lang="en-US" altLang="en-US" sz="4000" b="1"/>
              <a:t> शिवाजी का राज्य बेलगांव से लेकर </a:t>
            </a:r>
            <a:r>
              <a:rPr lang="en-IN" altLang="en-US" sz="4000" b="1"/>
              <a:t>तुंगभद्रा</a:t>
            </a:r>
            <a:r>
              <a:rPr lang="en-US" altLang="en-US" sz="4000" b="1"/>
              <a:t> नदी के तट तक समस्त पश्चिमी कर्नाटक में विस्तृत था</a:t>
            </a:r>
            <a:r>
              <a:rPr lang="en-IN" altLang="en-US" sz="4000" b="1"/>
              <a:t>।</a:t>
            </a:r>
            <a:r>
              <a:rPr lang="en-US" altLang="en-US" sz="4000" b="1"/>
              <a:t> एक स्वतंत्र राज्य की स्थापना के बाद शिवाजी ने सुगठित शासन प्रणाली एवं संगठन द्वारा उसे सुदृढ़ किया</a:t>
            </a:r>
            <a:r>
              <a:rPr lang="en-US" altLang="en-IN" sz="4000" b="1"/>
              <a:t> </a:t>
            </a:r>
            <a:r>
              <a:rPr lang="en-GB" altLang="en-US" sz="4000" b="1"/>
              <a:t>और</a:t>
            </a:r>
            <a:r>
              <a:rPr lang="en-US" altLang="en-US" sz="4000" b="1"/>
              <a:t> </a:t>
            </a:r>
            <a:r>
              <a:rPr lang="en-GB" altLang="en-US" sz="4000" b="1"/>
              <a:t>जनसाधारण का विश्वास प्राप्त किया</a:t>
            </a:r>
            <a:r>
              <a:rPr lang="en-US" altLang="en-US" sz="4000" b="1"/>
              <a:t> </a:t>
            </a:r>
            <a:r>
              <a:rPr lang="en-IN" altLang="en-US" sz="4000" b="1"/>
              <a:t>।</a:t>
            </a:r>
            <a:endParaRPr lang="en-GB" sz="4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6000"/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/>
        <p:txBody>
          <a:bodyPr>
            <a:normAutofit fontScale="97222" lnSpcReduction="20000"/>
          </a:bodyPr>
          <a:lstStyle/>
          <a:p>
            <a:pPr marL="0" indent="0">
              <a:buNone/>
            </a:pPr>
            <a:r>
              <a:rPr lang="en-GB" altLang="en-US" sz="3600" b="1"/>
              <a:t>एक साधारण</a:t>
            </a:r>
            <a:r>
              <a:rPr lang="en-US" altLang="en-US" sz="3600" b="1"/>
              <a:t> जागीरदार के घर जन्म लेने और पिता द्वारा उपेक्षित होने के बावजूद शिवाजी ने स्वतंत्र राज्य</a:t>
            </a:r>
            <a:r>
              <a:rPr lang="en-US" altLang="en-IN" sz="3600" b="1"/>
              <a:t> </a:t>
            </a:r>
            <a:r>
              <a:rPr lang="en-IN" altLang="en-IN" sz="3600" b="1"/>
              <a:t>की</a:t>
            </a:r>
            <a:r>
              <a:rPr lang="en-US" altLang="en-US" sz="3600" b="1"/>
              <a:t> स्थापना कर और एक </a:t>
            </a:r>
            <a:r>
              <a:rPr lang="en-IN" altLang="en-US" sz="3600" b="1"/>
              <a:t>शासक</a:t>
            </a:r>
            <a:r>
              <a:rPr lang="en-US" altLang="en-IN" sz="3600" b="1"/>
              <a:t> </a:t>
            </a:r>
            <a:r>
              <a:rPr lang="en-US" altLang="en-US" sz="3600" b="1"/>
              <a:t>के रूप में उस राज्य को गौरव दिलवा कर अपनी मेहनत व लगन को मिसाल के तौर पर प्रस्तुत किया</a:t>
            </a:r>
            <a:r>
              <a:rPr lang="en-IN" altLang="en-US" sz="3600" b="1"/>
              <a:t>।</a:t>
            </a:r>
            <a:r>
              <a:rPr lang="en-US" altLang="en-US" sz="3600" b="1"/>
              <a:t> </a:t>
            </a:r>
            <a:r>
              <a:rPr lang="en-GB" altLang="en-US" sz="3600" b="1"/>
              <a:t>माता</a:t>
            </a:r>
            <a:r>
              <a:rPr lang="en-US" altLang="en-US" sz="3600" b="1"/>
              <a:t> जीजाबाई और गुरु रामदास से जिस स्वतंत्रता की भावना की प्रेरणा शिवाजी ने ली थी उसे उन्होंने अपनी समस्त जनता के मन में भरने का प्रयास </a:t>
            </a:r>
            <a:r>
              <a:rPr lang="en-IN" altLang="en-US" sz="3600" b="1"/>
              <a:t>किया</a:t>
            </a:r>
            <a:r>
              <a:rPr lang="en-US" altLang="en-IN" sz="3600" b="1"/>
              <a:t> </a:t>
            </a:r>
            <a:r>
              <a:rPr lang="en-IN" altLang="en-IN" sz="3600" b="1"/>
              <a:t>।</a:t>
            </a:r>
            <a:r>
              <a:rPr lang="en-US" altLang="en-IN" sz="3600" b="1"/>
              <a:t> </a:t>
            </a:r>
            <a:r>
              <a:rPr lang="en-US" altLang="en-US" sz="3600" b="1"/>
              <a:t>इसी भावना ने लगातार प्रतिकूल परिस्थितियों के उपस्थित होने के बावजूद आगे चलकर मराठा परिसंघ </a:t>
            </a:r>
            <a:r>
              <a:rPr lang="en-IN" altLang="en-US" sz="3600" b="1"/>
              <a:t>की</a:t>
            </a:r>
            <a:r>
              <a:rPr lang="en-US" altLang="en-IN" sz="3600" b="1"/>
              <a:t> </a:t>
            </a:r>
            <a:r>
              <a:rPr lang="en-US" altLang="en-US" sz="3600" b="1"/>
              <a:t>स्थापना को सुनिश्चित किया</a:t>
            </a:r>
            <a:r>
              <a:rPr lang="en-IN" altLang="en-US" sz="3600" b="1"/>
              <a:t>।</a:t>
            </a:r>
            <a:endParaRPr lang="en-GB" sz="36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5800"/>
          </a:p>
        </p:txBody>
      </p:sp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500" b="1"/>
              <a:t> </a:t>
            </a:r>
            <a:r>
              <a:rPr lang="en-GB" altLang="en-US" sz="3500" b="1"/>
              <a:t>शिवाजी के पास</a:t>
            </a:r>
            <a:r>
              <a:rPr lang="en-US" altLang="en-US" sz="3500" b="1"/>
              <a:t>  संगठन की अद्भुत क्षमता थी </a:t>
            </a:r>
            <a:r>
              <a:rPr lang="en-IN" altLang="en-US" sz="3500" b="1"/>
              <a:t>।</a:t>
            </a:r>
            <a:r>
              <a:rPr lang="en-US" altLang="en-IN" sz="3500" b="1"/>
              <a:t> </a:t>
            </a:r>
            <a:r>
              <a:rPr lang="en-US" altLang="en-US" sz="3500" b="1"/>
              <a:t>शिवाजी ने गुरु से प्रेरणा प्राप्त कर हिंदू राज्य </a:t>
            </a:r>
            <a:r>
              <a:rPr lang="en-IN" altLang="en-US" sz="3500" b="1"/>
              <a:t>की</a:t>
            </a:r>
            <a:r>
              <a:rPr lang="en-US" altLang="en-IN" sz="3500" b="1"/>
              <a:t> </a:t>
            </a:r>
            <a:r>
              <a:rPr lang="en-US" altLang="en-US" sz="3500" b="1"/>
              <a:t>स्थापना की</a:t>
            </a:r>
            <a:r>
              <a:rPr lang="en-US" altLang="en-IN" sz="3500" b="1"/>
              <a:t> </a:t>
            </a:r>
            <a:r>
              <a:rPr lang="en-IN" altLang="en-IN" sz="3500" b="1"/>
              <a:t>और</a:t>
            </a:r>
            <a:r>
              <a:rPr lang="en-US" altLang="en-IN" sz="3500" b="1"/>
              <a:t> </a:t>
            </a:r>
            <a:r>
              <a:rPr lang="en-US" altLang="en-US" sz="3500" b="1"/>
              <a:t>साम्राज्य विस्तार की नीति अपनाई </a:t>
            </a:r>
            <a:r>
              <a:rPr lang="en-IN" altLang="en-US" sz="3500" b="1"/>
              <a:t>।</a:t>
            </a:r>
            <a:r>
              <a:rPr lang="en-US" altLang="en-IN" sz="3500" b="1"/>
              <a:t> </a:t>
            </a:r>
            <a:r>
              <a:rPr lang="en-IN" altLang="en-IN" sz="3500" b="1"/>
              <a:t>साम्राज्य</a:t>
            </a:r>
            <a:r>
              <a:rPr lang="en-US" altLang="en-IN" sz="3500" b="1"/>
              <a:t> </a:t>
            </a:r>
            <a:r>
              <a:rPr lang="en-US" altLang="en-US" sz="3500" b="1"/>
              <a:t>विस्तार को प्रश्रय देना शिवाजी की अनिवार्य आवश्यकता थी</a:t>
            </a:r>
            <a:r>
              <a:rPr lang="en-US" altLang="en-IN" sz="3500" b="1"/>
              <a:t>,</a:t>
            </a:r>
            <a:r>
              <a:rPr lang="en-US" altLang="en-US" sz="3500" b="1"/>
              <a:t> क्योंकि य</a:t>
            </a:r>
            <a:r>
              <a:rPr lang="en-IN" altLang="en-US" sz="3500" b="1"/>
              <a:t>ह</a:t>
            </a:r>
            <a:r>
              <a:rPr lang="en-US" altLang="en-IN" sz="3500" b="1"/>
              <a:t> </a:t>
            </a:r>
            <a:r>
              <a:rPr lang="en-US" altLang="en-US" sz="3500" b="1"/>
              <a:t>उनकी महत्वाकांक्षा और </a:t>
            </a:r>
            <a:r>
              <a:rPr lang="en-IN" altLang="en-US" sz="3500" b="1"/>
              <a:t>राजनीतिक</a:t>
            </a:r>
            <a:r>
              <a:rPr lang="en-US" altLang="en-US" sz="3500" b="1"/>
              <a:t> सुदृढ़ता दोनों से</a:t>
            </a:r>
            <a:r>
              <a:rPr lang="en-US" altLang="en-IN" sz="3500" b="1"/>
              <a:t> </a:t>
            </a:r>
            <a:r>
              <a:rPr lang="en-IN" altLang="en-IN" sz="3500" b="1"/>
              <a:t>सम्पृक्त</a:t>
            </a:r>
            <a:r>
              <a:rPr lang="en-US" altLang="en-IN" sz="3500" b="1"/>
              <a:t> </a:t>
            </a:r>
            <a:r>
              <a:rPr lang="en-IN" altLang="en-IN" sz="3500" b="1"/>
              <a:t>था।</a:t>
            </a:r>
            <a:r>
              <a:rPr lang="en-US" altLang="en-IN" sz="3500" b="1"/>
              <a:t> </a:t>
            </a:r>
            <a:r>
              <a:rPr lang="en-GB" altLang="en-US" sz="3500" b="1"/>
              <a:t>शिवाजी ने </a:t>
            </a:r>
            <a:r>
              <a:rPr lang="en-IN" altLang="en-US" sz="3500" b="1"/>
              <a:t>साम्राज्य</a:t>
            </a:r>
            <a:r>
              <a:rPr lang="en-GB" altLang="en-US" sz="3500" b="1"/>
              <a:t> विस्तार के लिए उन सभी उपायों को अपनाया जिससे कि अभियान के समय आक्रामक और सुरक्षात्मक दोनों तरीके अपनाए जा सके और इन दोनों ही </a:t>
            </a:r>
            <a:r>
              <a:rPr lang="en-IN" altLang="en-US" sz="3500" b="1"/>
              <a:t>दृष्टियों</a:t>
            </a:r>
            <a:r>
              <a:rPr lang="en-US" altLang="en-IN" sz="3500" b="1"/>
              <a:t> </a:t>
            </a:r>
            <a:r>
              <a:rPr lang="en-IN" altLang="en-IN" sz="3500" b="1"/>
              <a:t>से</a:t>
            </a:r>
            <a:r>
              <a:rPr lang="en-US" altLang="en-IN" sz="3500" b="1"/>
              <a:t> </a:t>
            </a:r>
            <a:r>
              <a:rPr lang="en-IN" altLang="en-IN" sz="3500" b="1"/>
              <a:t>शिवाजी</a:t>
            </a:r>
            <a:r>
              <a:rPr lang="en-US" altLang="en-IN" sz="3500" b="1"/>
              <a:t> </a:t>
            </a:r>
            <a:r>
              <a:rPr lang="en-IN" altLang="en-IN" sz="3500" b="1"/>
              <a:t>सफल</a:t>
            </a:r>
            <a:r>
              <a:rPr lang="en-US" altLang="en-IN" sz="3500" b="1"/>
              <a:t> </a:t>
            </a:r>
            <a:r>
              <a:rPr lang="en-IN" altLang="en-IN" sz="3500" b="1"/>
              <a:t>भी</a:t>
            </a:r>
            <a:r>
              <a:rPr lang="en-US" altLang="en-IN" sz="3500" b="1"/>
              <a:t> </a:t>
            </a:r>
            <a:r>
              <a:rPr lang="en-IN" altLang="en-IN" sz="3500" b="1"/>
              <a:t>रहे।</a:t>
            </a:r>
            <a:r>
              <a:rPr lang="en-US" altLang="en-US" sz="3500" b="1"/>
              <a:t> </a:t>
            </a:r>
            <a:endParaRPr lang="en-GB" sz="35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/>
        <p:txBody>
          <a:bodyPr>
            <a:normAutofit fontScale="97143" lnSpcReduction="20000"/>
          </a:bodyPr>
          <a:lstStyle/>
          <a:p>
            <a:pPr marL="0" indent="0">
              <a:buNone/>
            </a:pPr>
            <a:r>
              <a:rPr lang="en-IN" sz="3500" b="1"/>
              <a:t>शिवाजी</a:t>
            </a:r>
            <a:r>
              <a:rPr lang="en-US" altLang="en-IN" sz="3500" b="1"/>
              <a:t> </a:t>
            </a:r>
            <a:r>
              <a:rPr lang="en-IN" altLang="en-IN" sz="3500" b="1"/>
              <a:t>का</a:t>
            </a:r>
            <a:r>
              <a:rPr lang="en-US" altLang="en-IN" sz="3500" b="1"/>
              <a:t> </a:t>
            </a:r>
            <a:r>
              <a:rPr lang="en-IN" altLang="en-IN" sz="3500" b="1"/>
              <a:t>साम्राज्य</a:t>
            </a:r>
            <a:r>
              <a:rPr lang="en-US" altLang="en-IN" sz="3500" b="1"/>
              <a:t> </a:t>
            </a:r>
            <a:r>
              <a:rPr lang="en-IN" altLang="en-IN" sz="3500" b="1"/>
              <a:t>मराठवाड़ा</a:t>
            </a:r>
            <a:r>
              <a:rPr lang="en-US" altLang="en-IN" sz="3500" b="1"/>
              <a:t>, </a:t>
            </a:r>
            <a:r>
              <a:rPr lang="en-IN" altLang="en-IN" sz="3500" b="1"/>
              <a:t>कोंकण</a:t>
            </a:r>
            <a:r>
              <a:rPr lang="en-US" altLang="en-IN" sz="3500" b="1"/>
              <a:t> </a:t>
            </a:r>
            <a:r>
              <a:rPr lang="en-IN" altLang="en-IN" sz="3500" b="1"/>
              <a:t>और</a:t>
            </a:r>
            <a:r>
              <a:rPr lang="en-US" altLang="en-IN" sz="3500" b="1"/>
              <a:t> </a:t>
            </a:r>
            <a:r>
              <a:rPr lang="en-IN" altLang="en-IN" sz="3500" b="1"/>
              <a:t>कर्नाटक</a:t>
            </a:r>
            <a:r>
              <a:rPr lang="en-US" altLang="en-IN" sz="3500" b="1"/>
              <a:t> </a:t>
            </a:r>
            <a:r>
              <a:rPr lang="en-IN" altLang="en-IN" sz="3500" b="1"/>
              <a:t>के</a:t>
            </a:r>
            <a:r>
              <a:rPr lang="en-US" altLang="en-IN" sz="3500" b="1"/>
              <a:t> </a:t>
            </a:r>
            <a:r>
              <a:rPr lang="en-IN" altLang="en-IN" sz="3500" b="1"/>
              <a:t>बड़े</a:t>
            </a:r>
            <a:r>
              <a:rPr lang="en-US" altLang="en-IN" sz="3500" b="1"/>
              <a:t> </a:t>
            </a:r>
            <a:r>
              <a:rPr lang="en-IN" altLang="en-IN" sz="3500" b="1"/>
              <a:t>हिस्से</a:t>
            </a:r>
            <a:r>
              <a:rPr lang="en-US" altLang="en-IN" sz="3500" b="1"/>
              <a:t> </a:t>
            </a:r>
            <a:r>
              <a:rPr lang="en-IN" altLang="en-IN" sz="3500" b="1"/>
              <a:t>में</a:t>
            </a:r>
            <a:r>
              <a:rPr lang="en-US" altLang="en-IN" sz="3500" b="1"/>
              <a:t> </a:t>
            </a:r>
            <a:r>
              <a:rPr lang="en-IN" altLang="en-IN" sz="3500" b="1"/>
              <a:t>फैला</a:t>
            </a:r>
            <a:r>
              <a:rPr lang="en-US" altLang="en-IN" sz="3500" b="1"/>
              <a:t> </a:t>
            </a:r>
            <a:r>
              <a:rPr lang="en-IN" altLang="en-IN" sz="3500" b="1"/>
              <a:t>था।</a:t>
            </a:r>
            <a:r>
              <a:rPr lang="en-US" altLang="en-IN" sz="3500" b="1"/>
              <a:t> </a:t>
            </a:r>
            <a:r>
              <a:rPr lang="en-IN" altLang="en-IN" sz="3500" b="1"/>
              <a:t>परन्तु</a:t>
            </a:r>
            <a:r>
              <a:rPr lang="en-US" altLang="en-IN" sz="3500" b="1"/>
              <a:t> </a:t>
            </a:r>
            <a:r>
              <a:rPr lang="en-IN" altLang="en-IN" sz="3500" b="1"/>
              <a:t>शिवाजी</a:t>
            </a:r>
            <a:r>
              <a:rPr lang="en-US" altLang="en-IN" sz="3500" b="1"/>
              <a:t> </a:t>
            </a:r>
            <a:r>
              <a:rPr lang="en-IN" altLang="en-IN" sz="3500" b="1"/>
              <a:t>ने</a:t>
            </a:r>
            <a:r>
              <a:rPr lang="en-US" altLang="en-IN" sz="3500" b="1"/>
              <a:t> </a:t>
            </a:r>
            <a:r>
              <a:rPr lang="en-IN" altLang="en-IN" sz="3500" b="1"/>
              <a:t>पूरे</a:t>
            </a:r>
            <a:r>
              <a:rPr lang="en-US" altLang="en-IN" sz="3500" b="1"/>
              <a:t> </a:t>
            </a:r>
            <a:r>
              <a:rPr lang="en-IN" altLang="en-IN" sz="3500" b="1"/>
              <a:t>साम्राज्य</a:t>
            </a:r>
            <a:r>
              <a:rPr lang="en-US" altLang="en-IN" sz="3500" b="1"/>
              <a:t> </a:t>
            </a:r>
            <a:r>
              <a:rPr lang="en-IN" altLang="en-IN" sz="3500" b="1"/>
              <a:t>पर</a:t>
            </a:r>
            <a:r>
              <a:rPr lang="en-US" altLang="en-IN" sz="3500" b="1"/>
              <a:t> </a:t>
            </a:r>
            <a:r>
              <a:rPr lang="en-IN" altLang="en-IN" sz="3500" b="1"/>
              <a:t>सफलतापूर्वक</a:t>
            </a:r>
            <a:r>
              <a:rPr lang="en-US" altLang="en-IN" sz="3500" b="1"/>
              <a:t> </a:t>
            </a:r>
            <a:r>
              <a:rPr lang="en-IN" altLang="en-IN" sz="3500" b="1"/>
              <a:t>शासन</a:t>
            </a:r>
            <a:r>
              <a:rPr lang="en-US" altLang="en-IN" sz="3500" b="1"/>
              <a:t> </a:t>
            </a:r>
            <a:r>
              <a:rPr lang="en-IN" altLang="en-IN" sz="3500" b="1"/>
              <a:t>किया</a:t>
            </a:r>
            <a:r>
              <a:rPr lang="en-US" altLang="en-IN" sz="3500" b="1"/>
              <a:t> </a:t>
            </a:r>
            <a:r>
              <a:rPr lang="en-IN" altLang="en-IN" sz="3500" b="1"/>
              <a:t>और</a:t>
            </a:r>
            <a:r>
              <a:rPr lang="en-US" altLang="en-IN" sz="3500" b="1"/>
              <a:t> </a:t>
            </a:r>
            <a:r>
              <a:rPr lang="en-IN" altLang="en-IN" sz="3500" b="1"/>
              <a:t>लगातार</a:t>
            </a:r>
            <a:r>
              <a:rPr lang="en-US" altLang="en-IN" sz="3500" b="1"/>
              <a:t> </a:t>
            </a:r>
            <a:r>
              <a:rPr lang="en-IN" altLang="en-IN" sz="3500" b="1"/>
              <a:t>वाह्य</a:t>
            </a:r>
            <a:r>
              <a:rPr lang="en-US" altLang="en-IN" sz="3500" b="1"/>
              <a:t> </a:t>
            </a:r>
            <a:r>
              <a:rPr lang="en-IN" altLang="en-IN" sz="3500" b="1"/>
              <a:t>संघर्षों</a:t>
            </a:r>
            <a:r>
              <a:rPr lang="en-US" altLang="en-IN" sz="3500" b="1"/>
              <a:t> </a:t>
            </a:r>
            <a:r>
              <a:rPr lang="en-IN" altLang="en-IN" sz="3500" b="1"/>
              <a:t>के</a:t>
            </a:r>
            <a:r>
              <a:rPr lang="en-US" altLang="en-IN" sz="3500" b="1"/>
              <a:t> </a:t>
            </a:r>
            <a:r>
              <a:rPr lang="en-IN" altLang="en-IN" sz="3500" b="1"/>
              <a:t>बावजूद</a:t>
            </a:r>
            <a:r>
              <a:rPr lang="en-US" altLang="en-IN" sz="3500" b="1"/>
              <a:t> </a:t>
            </a:r>
            <a:r>
              <a:rPr lang="en-IN" altLang="en-IN" sz="3500" b="1"/>
              <a:t>अपने</a:t>
            </a:r>
            <a:r>
              <a:rPr lang="en-US" altLang="en-IN" sz="3500" b="1"/>
              <a:t> </a:t>
            </a:r>
            <a:r>
              <a:rPr lang="en-IN" altLang="en-IN" sz="3500" b="1"/>
              <a:t>साम्राज्य</a:t>
            </a:r>
            <a:r>
              <a:rPr lang="en-US" altLang="en-IN" sz="3500" b="1"/>
              <a:t> </a:t>
            </a:r>
            <a:r>
              <a:rPr lang="en-IN" altLang="en-IN" sz="3500" b="1"/>
              <a:t>पर</a:t>
            </a:r>
            <a:r>
              <a:rPr lang="en-US" altLang="en-IN" sz="3500" b="1"/>
              <a:t> </a:t>
            </a:r>
            <a:r>
              <a:rPr lang="en-IN" altLang="en-IN" sz="3500" b="1"/>
              <a:t>आंच</a:t>
            </a:r>
            <a:r>
              <a:rPr lang="en-US" altLang="en-IN" sz="3500" b="1"/>
              <a:t> </a:t>
            </a:r>
            <a:r>
              <a:rPr lang="en-IN" altLang="en-IN" sz="3500" b="1"/>
              <a:t>नही</a:t>
            </a:r>
            <a:r>
              <a:rPr lang="en-US" altLang="en-IN" sz="3500" b="1"/>
              <a:t> </a:t>
            </a:r>
            <a:r>
              <a:rPr lang="en-IN" altLang="en-IN" sz="3500" b="1"/>
              <a:t>आने</a:t>
            </a:r>
            <a:r>
              <a:rPr lang="en-US" altLang="en-IN" sz="3500" b="1"/>
              <a:t> </a:t>
            </a:r>
            <a:r>
              <a:rPr lang="en-IN" altLang="en-IN" sz="3500" b="1"/>
              <a:t>दी।</a:t>
            </a:r>
            <a:r>
              <a:rPr lang="en-US" altLang="en-US" sz="3500" b="1"/>
              <a:t> </a:t>
            </a:r>
            <a:r>
              <a:rPr lang="en-GB" altLang="en-US" sz="3500" b="1"/>
              <a:t>संगठित साम्राज्य को सुचारू रूप से संचालित करने के लिए शिवाजी ने उसे तीन अलग-अलग क्षेत्रों में विभक्त </a:t>
            </a:r>
            <a:r>
              <a:rPr lang="en-IN" altLang="en-US" sz="3500" b="1"/>
              <a:t>किया</a:t>
            </a:r>
            <a:r>
              <a:rPr lang="en-US" altLang="en-IN" sz="3500" b="1"/>
              <a:t>- </a:t>
            </a:r>
            <a:r>
              <a:rPr lang="en-GB" altLang="en-US" sz="3500" b="1"/>
              <a:t>पुणे से लेकर </a:t>
            </a:r>
            <a:r>
              <a:rPr lang="en-IN" altLang="en-US" sz="3500" b="1"/>
              <a:t>सल्हर</a:t>
            </a:r>
            <a:r>
              <a:rPr lang="en-US" altLang="en-IN" sz="3500" b="1"/>
              <a:t> </a:t>
            </a:r>
            <a:r>
              <a:rPr lang="en-GB" altLang="en-US" sz="3500" b="1"/>
              <a:t>तक का क्षेत्र</a:t>
            </a:r>
            <a:r>
              <a:rPr lang="en-US" altLang="en-IN" sz="3500" b="1"/>
              <a:t>,</a:t>
            </a:r>
            <a:r>
              <a:rPr lang="en-US" altLang="en-US" sz="3500" b="1"/>
              <a:t> उत्तरी कना</a:t>
            </a:r>
            <a:r>
              <a:rPr lang="en-IN" altLang="en-US" sz="3500" b="1"/>
              <a:t>रा</a:t>
            </a:r>
            <a:r>
              <a:rPr lang="en-US" altLang="en-US" sz="3500" b="1"/>
              <a:t> से लेकर दक्षिणी </a:t>
            </a:r>
            <a:r>
              <a:rPr lang="en-IN" altLang="en-US" sz="3500" b="1"/>
              <a:t>कोंकण</a:t>
            </a:r>
            <a:r>
              <a:rPr lang="en-US" altLang="en-IN" sz="3500" b="1"/>
              <a:t> </a:t>
            </a:r>
            <a:r>
              <a:rPr lang="en-US" altLang="en-US" sz="3500" b="1"/>
              <a:t>तक का क्षेत्र और एक अन्य क्षेत्र सतारा से लेकर धारवाड़ और </a:t>
            </a:r>
            <a:r>
              <a:rPr lang="en-IN" altLang="en-US" sz="3500" b="1"/>
              <a:t>को</a:t>
            </a:r>
            <a:r>
              <a:rPr lang="en-US" altLang="en-US" sz="3500" b="1"/>
              <a:t>पाल तक विस्तृत था</a:t>
            </a:r>
            <a:r>
              <a:rPr lang="en-IN" altLang="en-US" sz="3500" b="1"/>
              <a:t>।</a:t>
            </a:r>
            <a:r>
              <a:rPr lang="en-US" altLang="en-US" sz="3500" b="1"/>
              <a:t> शिवाजी के उत्तराधिकारी उतने समर्थ नहीं </a:t>
            </a:r>
            <a:r>
              <a:rPr lang="en-IN" altLang="en-US" sz="3500" b="1"/>
              <a:t>हुए</a:t>
            </a:r>
            <a:r>
              <a:rPr lang="en-US" altLang="en-IN" sz="3500" b="1"/>
              <a:t>,</a:t>
            </a:r>
            <a:r>
              <a:rPr lang="en-US" altLang="en-US" sz="3500" b="1"/>
              <a:t> इसलिए वे साम्राज्य को संगठित नहीं कर पाए</a:t>
            </a:r>
            <a:r>
              <a:rPr lang="en-IN" altLang="en-US" sz="3500" b="1"/>
              <a:t>।</a:t>
            </a:r>
            <a:endParaRPr lang="en-GB" sz="35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7" name="Content Placeholder 104859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3900" b="1"/>
              <a:t>मराठा</a:t>
            </a:r>
            <a:r>
              <a:rPr lang="en-US" altLang="en-US" sz="3900" b="1"/>
              <a:t> शासन </a:t>
            </a:r>
            <a:r>
              <a:rPr lang="en-IN" altLang="en-US" sz="3900" b="1"/>
              <a:t>तथा</a:t>
            </a:r>
            <a:r>
              <a:rPr lang="en-US" altLang="en-IN" sz="3900" b="1"/>
              <a:t> </a:t>
            </a:r>
            <a:r>
              <a:rPr lang="en-IN" altLang="en-IN" sz="3900" b="1"/>
              <a:t>सैन्य</a:t>
            </a:r>
            <a:r>
              <a:rPr lang="en-US" altLang="en-IN" sz="3900" b="1"/>
              <a:t> </a:t>
            </a:r>
            <a:r>
              <a:rPr lang="en-US" altLang="en-US" sz="3900" b="1"/>
              <a:t>व्यवस्था में हिंदू तथा मुसलमान शासन एवं सैन्य व्यवस्था का </a:t>
            </a:r>
            <a:r>
              <a:rPr lang="en-IN" altLang="en-US" sz="3900" b="1"/>
              <a:t>मिश्रित</a:t>
            </a:r>
            <a:r>
              <a:rPr lang="en-US" altLang="en-IN" sz="3900" b="1"/>
              <a:t> </a:t>
            </a:r>
            <a:r>
              <a:rPr lang="en-US" altLang="en-US" sz="3900" b="1"/>
              <a:t>रूप प्रकट होता है</a:t>
            </a:r>
            <a:r>
              <a:rPr lang="en-IN" altLang="en-US" sz="3900" b="1"/>
              <a:t>।</a:t>
            </a:r>
            <a:r>
              <a:rPr lang="en-US" altLang="en-US" sz="3900" b="1"/>
              <a:t> इस व्यवस्था का सूत्रपात मराठा साम्राज्य के संस्थापक छत्रपति शिवाजी ने किया था </a:t>
            </a:r>
            <a:r>
              <a:rPr lang="en-IN" altLang="en-US" sz="3900" b="1"/>
              <a:t>।</a:t>
            </a:r>
            <a:r>
              <a:rPr lang="en-US" altLang="en-IN" sz="3900" b="1"/>
              <a:t> </a:t>
            </a:r>
            <a:r>
              <a:rPr lang="en-US" altLang="en-US" sz="3900" b="1"/>
              <a:t>इस व्यवस्था में संपूर्ण प्रशासनिक एवं </a:t>
            </a:r>
            <a:r>
              <a:rPr lang="en-IN" altLang="en-US" sz="3900" b="1"/>
              <a:t>सैन्य</a:t>
            </a:r>
            <a:r>
              <a:rPr lang="en-US" altLang="en-US" sz="3900" b="1"/>
              <a:t> रा</a:t>
            </a:r>
            <a:r>
              <a:rPr lang="en-IN" altLang="en-US" sz="3900" b="1"/>
              <a:t>ज्य</a:t>
            </a:r>
            <a:r>
              <a:rPr lang="en-US" altLang="en-US" sz="3900" b="1"/>
              <a:t>शक्ति राजा के हाथों में रहती थी</a:t>
            </a:r>
            <a:r>
              <a:rPr lang="en-IN" altLang="en-US" sz="3900" b="1"/>
              <a:t>।</a:t>
            </a:r>
            <a:r>
              <a:rPr lang="en-US" altLang="en-US" sz="3900" b="1"/>
              <a:t> वह</a:t>
            </a:r>
            <a:r>
              <a:rPr lang="en-IN" altLang="en-US" sz="3900" b="1"/>
              <a:t>अष्ट</a:t>
            </a:r>
            <a:r>
              <a:rPr lang="en-US" altLang="en-US" sz="3900" b="1"/>
              <a:t>प्रधानों की सहायता से शासन करता था</a:t>
            </a:r>
            <a:r>
              <a:rPr lang="en-IN" altLang="en-US" sz="3900" b="1"/>
              <a:t>।</a:t>
            </a:r>
            <a:r>
              <a:rPr lang="en-US" altLang="en-IN" sz="3900" b="1"/>
              <a:t> </a:t>
            </a:r>
            <a:r>
              <a:rPr lang="en-IN" altLang="en-IN" sz="3900" b="1"/>
              <a:t>शिवाजी</a:t>
            </a:r>
            <a:r>
              <a:rPr lang="en-US" altLang="en-IN" sz="3900" b="1"/>
              <a:t> </a:t>
            </a:r>
            <a:r>
              <a:rPr lang="en-IN" altLang="en-IN" sz="3900" b="1"/>
              <a:t>ने</a:t>
            </a:r>
            <a:r>
              <a:rPr lang="en-US" altLang="en-IN" sz="3900" b="1"/>
              <a:t> </a:t>
            </a:r>
            <a:r>
              <a:rPr lang="en-IN" altLang="en-IN" sz="3900" b="1"/>
              <a:t>स्थायी</a:t>
            </a:r>
            <a:r>
              <a:rPr lang="en-US" altLang="en-IN" sz="3900" b="1"/>
              <a:t> </a:t>
            </a:r>
            <a:r>
              <a:rPr lang="en-IN" altLang="en-IN" sz="3900" b="1"/>
              <a:t>सेना</a:t>
            </a:r>
            <a:r>
              <a:rPr lang="en-US" altLang="en-IN" sz="3900" b="1"/>
              <a:t> </a:t>
            </a:r>
            <a:r>
              <a:rPr lang="en-IN" altLang="en-IN" sz="3900" b="1"/>
              <a:t>के</a:t>
            </a:r>
            <a:r>
              <a:rPr lang="en-US" altLang="en-IN" sz="3900" b="1"/>
              <a:t> </a:t>
            </a:r>
            <a:r>
              <a:rPr lang="en-IN" altLang="en-IN" sz="3900" b="1"/>
              <a:t>गठन</a:t>
            </a:r>
            <a:r>
              <a:rPr lang="en-US" altLang="en-IN" sz="3900" b="1"/>
              <a:t> </a:t>
            </a:r>
            <a:r>
              <a:rPr lang="en-IN" altLang="en-IN" sz="3900" b="1"/>
              <a:t>पर</a:t>
            </a:r>
            <a:r>
              <a:rPr lang="en-US" altLang="en-IN" sz="3900" b="1"/>
              <a:t> </a:t>
            </a:r>
            <a:r>
              <a:rPr lang="en-IN" altLang="en-IN" sz="3900" b="1"/>
              <a:t>अपना</a:t>
            </a:r>
            <a:r>
              <a:rPr lang="en-US" altLang="en-IN" sz="3900" b="1"/>
              <a:t> </a:t>
            </a:r>
            <a:r>
              <a:rPr lang="en-IN" altLang="en-IN" sz="3900" b="1"/>
              <a:t>ध्यान</a:t>
            </a:r>
            <a:r>
              <a:rPr lang="en-US" altLang="en-IN" sz="3900" b="1"/>
              <a:t> </a:t>
            </a:r>
            <a:r>
              <a:rPr lang="en-IN" altLang="en-IN" sz="3900" b="1"/>
              <a:t>केंद्रित</a:t>
            </a:r>
            <a:r>
              <a:rPr lang="en-US" altLang="en-IN" sz="3900" b="1"/>
              <a:t> </a:t>
            </a:r>
            <a:r>
              <a:rPr lang="en-IN" altLang="en-IN" sz="3900" b="1"/>
              <a:t>किया।</a:t>
            </a:r>
            <a:endParaRPr lang="en-GB" sz="39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9" name="Content Placeholder 104859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GB" sz="7600" b="1"/>
          </a:p>
          <a:p>
            <a:pPr marL="0" indent="0" algn="ctr">
              <a:buNone/>
            </a:pPr>
            <a:r>
              <a:rPr lang="en-IN" sz="7600" b="1"/>
              <a:t>धन्यवाद</a:t>
            </a:r>
            <a:endParaRPr lang="en-GB" sz="7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Custom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PURNEA UNIVERSITY, PURNIA</vt:lpstr>
      <vt:lpstr>मराठा राज्य- शिवाजी की उपलब्धि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PURNEA UNIVERSITY, PURNIA</dc:title>
  <dc:creator>sabalamb kumar</dc:creator>
  <cp:lastModifiedBy>User</cp:lastModifiedBy>
  <cp:revision>1</cp:revision>
  <dcterms:created xsi:type="dcterms:W3CDTF">2020-02-19T20:09:18Z</dcterms:created>
  <dcterms:modified xsi:type="dcterms:W3CDTF">2020-04-26T05:57:36Z</dcterms:modified>
</cp:coreProperties>
</file>